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75" r:id="rId3"/>
    <p:sldId id="277" r:id="rId4"/>
    <p:sldId id="276" r:id="rId5"/>
    <p:sldId id="257" r:id="rId6"/>
    <p:sldId id="258" r:id="rId7"/>
    <p:sldId id="259" r:id="rId8"/>
    <p:sldId id="261" r:id="rId9"/>
    <p:sldId id="262" r:id="rId10"/>
    <p:sldId id="263" r:id="rId11"/>
    <p:sldId id="264" r:id="rId12"/>
    <p:sldId id="273" r:id="rId13"/>
    <p:sldId id="265" r:id="rId14"/>
    <p:sldId id="268" r:id="rId15"/>
    <p:sldId id="266" r:id="rId16"/>
    <p:sldId id="278" r:id="rId17"/>
    <p:sldId id="270" r:id="rId18"/>
    <p:sldId id="271" r:id="rId19"/>
    <p:sldId id="280" r:id="rId20"/>
    <p:sldId id="281" r:id="rId21"/>
    <p:sldId id="272" r:id="rId22"/>
    <p:sldId id="282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9934" autoAdjust="0"/>
  </p:normalViewPr>
  <p:slideViewPr>
    <p:cSldViewPr>
      <p:cViewPr varScale="1">
        <p:scale>
          <a:sx n="50" d="100"/>
          <a:sy n="50" d="100"/>
        </p:scale>
        <p:origin x="-19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44C9D8-6DA8-4F1D-8CEF-179DD8BEF76A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9B16DE-7D16-4370-9576-8BE77E3F475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665798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485146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Please read the handout and identify your obstacles and share at least two obstacles with a partner.</a:t>
            </a:r>
          </a:p>
          <a:p>
            <a:r>
              <a:rPr lang="en-CA" dirty="0" smtClean="0"/>
              <a:t>Naming and sharing our obstacles is a first step in taking the shame and blame out of not knowing and valuing adult learning as a key characteristic of our school culture.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563458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687272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Put your own learning first--take the stance that you have both the right and the obligation to learn.</a:t>
            </a:r>
          </a:p>
          <a:p>
            <a:endParaRPr lang="en-CA" dirty="0" smtClean="0"/>
          </a:p>
          <a:p>
            <a:r>
              <a:rPr lang="en-CA" dirty="0" smtClean="0"/>
              <a:t>Be willing to admit what you don’t know and ask lots of clarifying and probing questions.</a:t>
            </a:r>
          </a:p>
          <a:p>
            <a:endParaRPr lang="en-CA" dirty="0" smtClean="0"/>
          </a:p>
          <a:p>
            <a:r>
              <a:rPr lang="en-CA" dirty="0" smtClean="0"/>
              <a:t>Contribute your thinking, ideas, and partial understanding even when it feels uncomfortable.</a:t>
            </a:r>
          </a:p>
          <a:p>
            <a:endParaRPr lang="en-CA" dirty="0" smtClean="0"/>
          </a:p>
          <a:p>
            <a:r>
              <a:rPr lang="en-CA" dirty="0" smtClean="0"/>
              <a:t>Consider perspectives that differ from your own as possibly having merit.</a:t>
            </a:r>
          </a:p>
          <a:p>
            <a:endParaRPr lang="en-CA" dirty="0" smtClean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1578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350792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3946562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33658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Share this</a:t>
            </a:r>
            <a:r>
              <a:rPr lang="en-CA" baseline="0" dirty="0" smtClean="0"/>
              <a:t> information on NING – write up the context. </a:t>
            </a:r>
            <a:r>
              <a:rPr lang="en-CA" baseline="0" smtClean="0"/>
              <a:t>Need video clip.</a:t>
            </a:r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21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57545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49888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50821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64648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>
                <a:solidFill>
                  <a:srgbClr val="FFFF00"/>
                </a:solidFill>
              </a:rPr>
              <a:t>Coaches plant seeds in the system that spread like wildflowers creating a whole new landscape of vibrant learning at all levels.</a:t>
            </a:r>
          </a:p>
          <a:p>
            <a:endParaRPr lang="en-CA" b="1" dirty="0" smtClean="0">
              <a:solidFill>
                <a:srgbClr val="FFFF00"/>
              </a:solidFill>
            </a:endParaRPr>
          </a:p>
          <a:p>
            <a:r>
              <a:rPr lang="en-CA" b="1" dirty="0" smtClean="0">
                <a:solidFill>
                  <a:srgbClr val="FFFF00"/>
                </a:solidFill>
              </a:rPr>
              <a:t>Learning takes root in professional conversations and sprouts everywhere--across roles, grades, schools, internally and externally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20572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Learning is cultivated and nurtured by attention to the core practices of teaching and learning--planning, instruction, reflection, assessing--ongoing, iterative processes</a:t>
            </a:r>
          </a:p>
          <a:p>
            <a:pPr marL="68580" indent="0">
              <a:buNone/>
            </a:pPr>
            <a:endParaRPr lang="en-CA" b="1" dirty="0" smtClean="0">
              <a:solidFill>
                <a:schemeClr val="bg1"/>
              </a:solidFill>
            </a:endParaRPr>
          </a:p>
          <a:p>
            <a:r>
              <a:rPr lang="en-CA" b="1" dirty="0" smtClean="0">
                <a:solidFill>
                  <a:schemeClr val="bg1"/>
                </a:solidFill>
              </a:rPr>
              <a:t>Coaches are like gardeners carefully weeding out impoverished thinking, pollinating innovation, experimenting with hybrids in a garden of where learners flourish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15935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44197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To cultivate deep-seated and effective habits of discriminating tested beliefs from mere assertions, guesses, and opinions; </a:t>
            </a:r>
          </a:p>
          <a:p>
            <a:r>
              <a:rPr lang="en-CA" dirty="0" smtClean="0"/>
              <a:t>To develop a lively, sincere, and open minded preference for conclusions that are properly grounded;</a:t>
            </a:r>
          </a:p>
          <a:p>
            <a:r>
              <a:rPr lang="en-CA" dirty="0" smtClean="0"/>
              <a:t>To ingrain into the individual’s working habits methods of inquiry and reasoning appropriate to the various problems that present themselves.</a:t>
            </a:r>
          </a:p>
          <a:p>
            <a:r>
              <a:rPr lang="en-CA" dirty="0" smtClean="0"/>
              <a:t>Without habits of this sort, one is not intellectually educated.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790998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9B16DE-7D16-4370-9576-8BE77E3F475A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3686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AF9642C2-FDA3-483F-84BC-BD5231571D5B}" type="datetimeFigureOut">
              <a:rPr lang="en-CA" smtClean="0"/>
              <a:t>11/01/2013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E6D22079-C2D0-48EB-B631-26ABD3518014}" type="slidenum">
              <a:rPr lang="en-CA" smtClean="0"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CA" b="1" dirty="0" smtClean="0"/>
              <a:t>Learning Coach Meeting</a:t>
            </a:r>
            <a:endParaRPr lang="en-CA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January 11, 2013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4763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nlakusta\AppData\Local\Microsoft\Windows\Temporary Internet Files\Content.Outlook\H2CLJJYY\photo (7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53" y="476672"/>
            <a:ext cx="3744416" cy="673144"/>
          </a:xfrm>
        </p:spPr>
        <p:txBody>
          <a:bodyPr>
            <a:normAutofit fontScale="90000"/>
          </a:bodyPr>
          <a:lstStyle/>
          <a:p>
            <a:r>
              <a:rPr lang="en-CA" b="1" dirty="0" smtClean="0">
                <a:solidFill>
                  <a:schemeClr val="tx1"/>
                </a:solidFill>
              </a:rPr>
              <a:t>Metacognition</a:t>
            </a:r>
            <a:endParaRPr lang="en-CA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9872" y="2852936"/>
            <a:ext cx="3024336" cy="2088232"/>
          </a:xfrm>
        </p:spPr>
        <p:txBody>
          <a:bodyPr>
            <a:normAutofit/>
          </a:bodyPr>
          <a:lstStyle/>
          <a:p>
            <a:r>
              <a:rPr lang="en-CA" sz="2000" b="1" dirty="0" smtClean="0">
                <a:solidFill>
                  <a:schemeClr val="bg1"/>
                </a:solidFill>
              </a:rPr>
              <a:t>Self-awareness</a:t>
            </a:r>
          </a:p>
          <a:p>
            <a:r>
              <a:rPr lang="en-CA" sz="2000" b="1" dirty="0" smtClean="0">
                <a:solidFill>
                  <a:schemeClr val="bg1"/>
                </a:solidFill>
              </a:rPr>
              <a:t>Self-reflection</a:t>
            </a:r>
          </a:p>
          <a:p>
            <a:r>
              <a:rPr lang="en-CA" sz="2000" b="1" dirty="0" smtClean="0">
                <a:solidFill>
                  <a:schemeClr val="bg1"/>
                </a:solidFill>
              </a:rPr>
              <a:t>Self-monitoring</a:t>
            </a:r>
          </a:p>
          <a:p>
            <a:r>
              <a:rPr lang="en-CA" sz="2000" b="1" dirty="0" smtClean="0">
                <a:solidFill>
                  <a:schemeClr val="bg1"/>
                </a:solidFill>
              </a:rPr>
              <a:t>Self-management</a:t>
            </a:r>
          </a:p>
          <a:p>
            <a:r>
              <a:rPr lang="en-CA" sz="2000" b="1" dirty="0" smtClean="0">
                <a:solidFill>
                  <a:schemeClr val="bg1"/>
                </a:solidFill>
              </a:rPr>
              <a:t>Self-evaluation</a:t>
            </a:r>
            <a:endParaRPr lang="en-CA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95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nlakusta\AppData\Local\Microsoft\Windows\Temporary Internet Files\Content.Outlook\H2CLJJYY\photo (5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95737" y="980728"/>
            <a:ext cx="5256584" cy="2448272"/>
          </a:xfrm>
        </p:spPr>
        <p:txBody>
          <a:bodyPr>
            <a:normAutofit/>
          </a:bodyPr>
          <a:lstStyle/>
          <a:p>
            <a:r>
              <a:rPr lang="en-CA" sz="1800" b="1" dirty="0" smtClean="0"/>
              <a:t>Identify your obstacles</a:t>
            </a:r>
          </a:p>
          <a:p>
            <a:pPr marL="68580" indent="0">
              <a:buNone/>
            </a:pPr>
            <a:endParaRPr lang="en-CA" sz="1800" b="1" dirty="0" smtClean="0"/>
          </a:p>
          <a:p>
            <a:pPr marL="68580" indent="0">
              <a:buNone/>
            </a:pPr>
            <a:endParaRPr lang="en-CA" sz="1800" b="1" dirty="0" smtClean="0"/>
          </a:p>
          <a:p>
            <a:pPr>
              <a:buFont typeface="Courier New" pitchFamily="49" charset="0"/>
              <a:buChar char="o"/>
            </a:pPr>
            <a:endParaRPr lang="en-CA" sz="1800" b="1" dirty="0" smtClean="0"/>
          </a:p>
          <a:p>
            <a:pPr>
              <a:buFont typeface="Courier New" pitchFamily="49" charset="0"/>
              <a:buChar char="o"/>
            </a:pPr>
            <a:r>
              <a:rPr lang="en-CA" sz="1800" b="1" dirty="0" smtClean="0"/>
              <a:t>Share 2 obstacles with a partner.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720" y="13648"/>
            <a:ext cx="5760640" cy="751056"/>
          </a:xfrm>
        </p:spPr>
        <p:txBody>
          <a:bodyPr>
            <a:normAutofit/>
          </a:bodyPr>
          <a:lstStyle/>
          <a:p>
            <a:r>
              <a:rPr lang="en-CA" b="1" dirty="0" smtClean="0"/>
              <a:t>Obstacles to Learning</a:t>
            </a:r>
            <a:endParaRPr lang="en-CA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572000" y="3573016"/>
            <a:ext cx="38261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b="1" dirty="0">
                <a:solidFill>
                  <a:srgbClr val="002060"/>
                </a:solidFill>
              </a:rPr>
              <a:t>How do we create a learning culture in which people become public and reflective learners?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6277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lakusta\AppData\Local\Microsoft\Windows\Temporary Internet Files\Content.Outlook\H2CLJJYY\photo (10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720" y="4725144"/>
            <a:ext cx="3888432" cy="745152"/>
          </a:xfrm>
        </p:spPr>
        <p:txBody>
          <a:bodyPr/>
          <a:lstStyle/>
          <a:p>
            <a:r>
              <a:rPr lang="en-CA" b="1" dirty="0" smtClean="0"/>
              <a:t>Habits of Mind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5877272"/>
            <a:ext cx="5472608" cy="817316"/>
          </a:xfrm>
        </p:spPr>
        <p:txBody>
          <a:bodyPr>
            <a:normAutofit fontScale="85000" lnSpcReduction="10000"/>
          </a:bodyPr>
          <a:lstStyle/>
          <a:p>
            <a:r>
              <a:rPr lang="en-CA" b="1" dirty="0" smtClean="0">
                <a:solidFill>
                  <a:schemeClr val="tx1"/>
                </a:solidFill>
              </a:rPr>
              <a:t>Identify two of your own strengths and share these with an elbow partner</a:t>
            </a:r>
            <a:endParaRPr lang="en-CA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169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528682" cy="889168"/>
          </a:xfrm>
        </p:spPr>
        <p:txBody>
          <a:bodyPr/>
          <a:lstStyle/>
          <a:p>
            <a:r>
              <a:rPr lang="en-CA" b="1" dirty="0" smtClean="0"/>
              <a:t>Today’s Invitation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916832"/>
            <a:ext cx="7776864" cy="4392488"/>
          </a:xfrm>
        </p:spPr>
        <p:txBody>
          <a:bodyPr>
            <a:normAutofit/>
          </a:bodyPr>
          <a:lstStyle/>
          <a:p>
            <a:r>
              <a:rPr lang="en-CA" dirty="0" smtClean="0"/>
              <a:t>Put your own learning first</a:t>
            </a:r>
          </a:p>
          <a:p>
            <a:r>
              <a:rPr lang="en-CA" dirty="0" smtClean="0"/>
              <a:t>Be willing to admit what you don’t know</a:t>
            </a:r>
          </a:p>
          <a:p>
            <a:r>
              <a:rPr lang="en-CA" dirty="0" smtClean="0"/>
              <a:t>Contribute your thinking, ideas, and partial understanding </a:t>
            </a:r>
          </a:p>
          <a:p>
            <a:r>
              <a:rPr lang="en-CA" dirty="0" smtClean="0"/>
              <a:t>Consider perspectives that differ from your own</a:t>
            </a:r>
          </a:p>
        </p:txBody>
      </p:sp>
    </p:spTree>
    <p:extLst>
      <p:ext uri="{BB962C8B-B14F-4D97-AF65-F5344CB8AC3E}">
        <p14:creationId xmlns:p14="http://schemas.microsoft.com/office/powerpoint/2010/main" val="254331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560" y="1027664"/>
            <a:ext cx="7456674" cy="745152"/>
          </a:xfrm>
        </p:spPr>
        <p:txBody>
          <a:bodyPr>
            <a:normAutofit/>
          </a:bodyPr>
          <a:lstStyle/>
          <a:p>
            <a:r>
              <a:rPr lang="en-CA" b="1" dirty="0" smtClean="0"/>
              <a:t>Guided Reading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23653"/>
            <a:ext cx="7848872" cy="1897436"/>
          </a:xfrm>
        </p:spPr>
        <p:txBody>
          <a:bodyPr/>
          <a:lstStyle/>
          <a:p>
            <a:r>
              <a:rPr lang="en-CA" dirty="0" smtClean="0"/>
              <a:t>During guided reading we want the children to use and practice strategies they already know to tackle text they do not know and are in the zone of proximal development.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3162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27664"/>
            <a:ext cx="7528682" cy="889168"/>
          </a:xfrm>
        </p:spPr>
        <p:txBody>
          <a:bodyPr/>
          <a:lstStyle/>
          <a:p>
            <a:r>
              <a:rPr lang="en-CA" b="1" dirty="0" smtClean="0"/>
              <a:t>Setting the Context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23653"/>
            <a:ext cx="7920880" cy="2401492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/>
              <a:t>Finding the Main Idea</a:t>
            </a:r>
          </a:p>
          <a:p>
            <a:r>
              <a:rPr lang="en-CA" dirty="0" smtClean="0"/>
              <a:t>Using text features to help anticipate what you will be learning about</a:t>
            </a:r>
          </a:p>
          <a:p>
            <a:r>
              <a:rPr lang="en-CA" dirty="0" smtClean="0"/>
              <a:t>Pulling out important ideas from the text</a:t>
            </a:r>
          </a:p>
          <a:p>
            <a:r>
              <a:rPr lang="en-CA" dirty="0" smtClean="0"/>
              <a:t>Noticing “repeaters,” emphasized ideas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9838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27664"/>
            <a:ext cx="7992888" cy="1143000"/>
          </a:xfrm>
        </p:spPr>
        <p:txBody>
          <a:bodyPr>
            <a:normAutofit/>
          </a:bodyPr>
          <a:lstStyle/>
          <a:p>
            <a:pPr algn="ctr"/>
            <a:r>
              <a:rPr lang="en-CA" b="1" dirty="0" smtClean="0"/>
              <a:t>Critique the Lesson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23652"/>
            <a:ext cx="7848872" cy="3508977"/>
          </a:xfrm>
        </p:spPr>
        <p:txBody>
          <a:bodyPr/>
          <a:lstStyle/>
          <a:p>
            <a:r>
              <a:rPr lang="en-CA" dirty="0" smtClean="0"/>
              <a:t>View part of the guided reading lesson.</a:t>
            </a:r>
          </a:p>
          <a:p>
            <a:r>
              <a:rPr lang="en-CA" dirty="0" smtClean="0"/>
              <a:t>Look for:</a:t>
            </a:r>
          </a:p>
          <a:p>
            <a:pPr lvl="1">
              <a:buFont typeface="Wingdings" pitchFamily="2" charset="2"/>
              <a:buChar char="v"/>
            </a:pPr>
            <a:r>
              <a:rPr lang="en-CA" dirty="0" smtClean="0"/>
              <a:t>What is powerful about the lesson?</a:t>
            </a:r>
          </a:p>
          <a:p>
            <a:pPr lvl="1">
              <a:buFont typeface="Wingdings" pitchFamily="2" charset="2"/>
              <a:buChar char="v"/>
            </a:pPr>
            <a:r>
              <a:rPr lang="en-CA" dirty="0" smtClean="0"/>
              <a:t>What could be improved?</a:t>
            </a:r>
          </a:p>
          <a:p>
            <a:pPr marL="365760" lvl="1" indent="0">
              <a:buNone/>
            </a:pPr>
            <a:endParaRPr lang="en-CA" dirty="0" smtClean="0"/>
          </a:p>
          <a:p>
            <a:pPr>
              <a:buFont typeface="Courier New" pitchFamily="49" charset="0"/>
              <a:buChar char="o"/>
            </a:pPr>
            <a:r>
              <a:rPr lang="en-CA" dirty="0" smtClean="0"/>
              <a:t>Share with elbow partner.</a:t>
            </a:r>
          </a:p>
        </p:txBody>
      </p:sp>
    </p:spTree>
    <p:extLst>
      <p:ext uri="{BB962C8B-B14F-4D97-AF65-F5344CB8AC3E}">
        <p14:creationId xmlns:p14="http://schemas.microsoft.com/office/powerpoint/2010/main" val="122398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27664"/>
            <a:ext cx="7992888" cy="1143000"/>
          </a:xfrm>
        </p:spPr>
        <p:txBody>
          <a:bodyPr>
            <a:normAutofit/>
          </a:bodyPr>
          <a:lstStyle/>
          <a:p>
            <a:pPr algn="ctr"/>
            <a:r>
              <a:rPr lang="en-CA" b="1" dirty="0" smtClean="0"/>
              <a:t>Principles of Learning Summary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2323652"/>
            <a:ext cx="7848872" cy="3508977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/>
              <a:t>All read “Entity” and “Incremental” Theories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Read ONE of:</a:t>
            </a:r>
          </a:p>
          <a:p>
            <a:pPr marL="0" indent="0">
              <a:buNone/>
            </a:pPr>
            <a:r>
              <a:rPr lang="en-CA" dirty="0" smtClean="0"/>
              <a:t>1. Socializing Intelligence</a:t>
            </a:r>
          </a:p>
          <a:p>
            <a:pPr marL="0" indent="0">
              <a:buNone/>
            </a:pPr>
            <a:r>
              <a:rPr lang="en-CA" dirty="0" smtClean="0"/>
              <a:t>2. Academic Rigor AND Clear Expectations</a:t>
            </a:r>
          </a:p>
          <a:p>
            <a:pPr marL="0" indent="0">
              <a:buNone/>
            </a:pPr>
            <a:r>
              <a:rPr lang="en-CA" dirty="0" smtClean="0"/>
              <a:t>3. Accountable Talk</a:t>
            </a:r>
          </a:p>
          <a:p>
            <a:pPr marL="0" indent="0">
              <a:buNone/>
            </a:pPr>
            <a:r>
              <a:rPr lang="en-CA" dirty="0" smtClean="0"/>
              <a:t>4. Self-Management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671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lakusta\AppData\Local\Microsoft\Windows\Temporary Internet Files\Content.Outlook\H2CLJJYY\photo (1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456674" cy="745152"/>
          </a:xfrm>
        </p:spPr>
        <p:txBody>
          <a:bodyPr/>
          <a:lstStyle/>
          <a:p>
            <a:r>
              <a:rPr lang="en-CA" b="1" dirty="0" smtClean="0"/>
              <a:t>Evidence-Based Lens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661248"/>
            <a:ext cx="9036496" cy="1105348"/>
          </a:xfrm>
        </p:spPr>
        <p:txBody>
          <a:bodyPr/>
          <a:lstStyle/>
          <a:p>
            <a:r>
              <a:rPr lang="en-CA" b="1" dirty="0" smtClean="0">
                <a:solidFill>
                  <a:schemeClr val="bg1"/>
                </a:solidFill>
              </a:rPr>
              <a:t>Observing the same clip through the lens of the principles of learning</a:t>
            </a:r>
            <a:r>
              <a:rPr lang="en-CA" dirty="0" smtClean="0"/>
              <a:t>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3615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Be prepared to share: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What elements of the principle did you notice?</a:t>
            </a:r>
          </a:p>
          <a:p>
            <a:r>
              <a:rPr lang="en-CA" dirty="0" smtClean="0"/>
              <a:t>How might the principle have been further embedded into the lesson?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9635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62000" y="5301208"/>
            <a:ext cx="7554416" cy="870992"/>
          </a:xfrm>
        </p:spPr>
        <p:txBody>
          <a:bodyPr>
            <a:normAutofit fontScale="90000"/>
          </a:bodyPr>
          <a:lstStyle/>
          <a:p>
            <a:r>
              <a:rPr lang="en-CA" sz="3800" dirty="0" smtClean="0"/>
              <a:t>PSD’s Commitments to Inclusion</a:t>
            </a:r>
            <a:endParaRPr lang="en-CA" sz="3800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51520" y="685800"/>
            <a:ext cx="8712968" cy="4687416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0">
              <a:buFont typeface="Arial" charset="0"/>
              <a:buChar char="•"/>
            </a:pPr>
            <a:endParaRPr lang="en-US" sz="2800" dirty="0" smtClean="0"/>
          </a:p>
          <a:p>
            <a:pPr lvl="0">
              <a:buFont typeface="Arial" charset="0"/>
              <a:buChar char="•"/>
            </a:pPr>
            <a:r>
              <a:rPr lang="en-US" sz="2800" dirty="0" smtClean="0"/>
              <a:t>The </a:t>
            </a:r>
            <a:r>
              <a:rPr lang="en-US" sz="2800" dirty="0"/>
              <a:t>idea of fixing students to </a:t>
            </a:r>
            <a:r>
              <a:rPr lang="en-US" sz="2800" b="1" dirty="0" smtClean="0"/>
              <a:t>improving environments</a:t>
            </a:r>
          </a:p>
          <a:p>
            <a:pPr lvl="0">
              <a:buFont typeface="Arial" charset="0"/>
              <a:buChar char="•"/>
            </a:pPr>
            <a:endParaRPr lang="en-US" sz="2800" b="1" dirty="0"/>
          </a:p>
          <a:p>
            <a:pPr lvl="0">
              <a:buFont typeface="Arial" charset="0"/>
              <a:buChar char="•"/>
            </a:pPr>
            <a:r>
              <a:rPr lang="en-US" sz="2800" dirty="0"/>
              <a:t>Dependence on staff (teachers and EA’s) to </a:t>
            </a:r>
            <a:r>
              <a:rPr lang="en-US" sz="2800" b="1" dirty="0"/>
              <a:t>a focus on </a:t>
            </a:r>
            <a:r>
              <a:rPr lang="en-US" sz="2800" b="1" dirty="0" smtClean="0"/>
              <a:t>independence</a:t>
            </a:r>
          </a:p>
          <a:p>
            <a:pPr lvl="0">
              <a:buFont typeface="Arial" charset="0"/>
              <a:buChar char="•"/>
            </a:pPr>
            <a:endParaRPr lang="en-US" sz="2800" b="1" dirty="0"/>
          </a:p>
          <a:p>
            <a:pPr lvl="0">
              <a:buFont typeface="Arial" charset="0"/>
              <a:buChar char="•"/>
            </a:pPr>
            <a:r>
              <a:rPr lang="en-US" sz="2800" dirty="0"/>
              <a:t>“Special Ed” to </a:t>
            </a:r>
            <a:r>
              <a:rPr lang="en-US" sz="2800" b="1" dirty="0"/>
              <a:t>ALL students being </a:t>
            </a:r>
            <a:r>
              <a:rPr lang="en-US" sz="2800" b="1" dirty="0" smtClean="0"/>
              <a:t>special</a:t>
            </a:r>
          </a:p>
          <a:p>
            <a:pPr lvl="0">
              <a:buFont typeface="Arial" charset="0"/>
              <a:buChar char="•"/>
            </a:pPr>
            <a:endParaRPr lang="en-US" sz="2800" b="1" dirty="0"/>
          </a:p>
          <a:p>
            <a:pPr lvl="0">
              <a:buFont typeface="Arial" charset="0"/>
              <a:buChar char="•"/>
            </a:pPr>
            <a:r>
              <a:rPr lang="en-US" sz="2800" dirty="0"/>
              <a:t> A deficit model of thinking to a </a:t>
            </a:r>
            <a:r>
              <a:rPr lang="en-US" sz="2800" b="1" dirty="0"/>
              <a:t>strength based model of </a:t>
            </a:r>
            <a:r>
              <a:rPr lang="en-US" sz="2800" b="1" dirty="0" smtClean="0"/>
              <a:t>thinking</a:t>
            </a:r>
          </a:p>
          <a:p>
            <a:pPr lvl="0">
              <a:buFont typeface="Arial" charset="0"/>
              <a:buChar char="•"/>
            </a:pPr>
            <a:endParaRPr lang="en-US" sz="2800" b="1" dirty="0"/>
          </a:p>
          <a:p>
            <a:pPr lvl="0">
              <a:buFont typeface="Arial" charset="0"/>
              <a:buChar char="•"/>
            </a:pPr>
            <a:r>
              <a:rPr lang="en-US" sz="2800" dirty="0"/>
              <a:t>Having high expectations for some to </a:t>
            </a:r>
            <a:r>
              <a:rPr lang="en-US" sz="2800" b="1" dirty="0"/>
              <a:t>having high expectations for ALL</a:t>
            </a:r>
          </a:p>
          <a:p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4644008" y="20846"/>
            <a:ext cx="2849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600" dirty="0" smtClean="0"/>
              <a:t>Move from:</a:t>
            </a:r>
            <a:endParaRPr lang="en-CA" sz="3600" dirty="0"/>
          </a:p>
        </p:txBody>
      </p:sp>
    </p:spTree>
    <p:extLst>
      <p:ext uri="{BB962C8B-B14F-4D97-AF65-F5344CB8AC3E}">
        <p14:creationId xmlns:p14="http://schemas.microsoft.com/office/powerpoint/2010/main" val="195483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Jigsaw Sharing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Explain your learning principle</a:t>
            </a:r>
          </a:p>
          <a:p>
            <a:r>
              <a:rPr lang="en-CA" dirty="0" smtClean="0"/>
              <a:t>Share:</a:t>
            </a:r>
          </a:p>
          <a:p>
            <a:pPr lvl="1">
              <a:buFont typeface="Wingdings" pitchFamily="2" charset="2"/>
              <a:buChar char="v"/>
            </a:pPr>
            <a:r>
              <a:rPr lang="en-CA" dirty="0"/>
              <a:t>What elements of the principle did you notice?</a:t>
            </a:r>
          </a:p>
          <a:p>
            <a:pPr lvl="1">
              <a:buFont typeface="Wingdings" pitchFamily="2" charset="2"/>
              <a:buChar char="v"/>
            </a:pPr>
            <a:r>
              <a:rPr lang="en-CA" dirty="0"/>
              <a:t>How might the principle have been further embedded into the lesson?</a:t>
            </a:r>
          </a:p>
          <a:p>
            <a:pPr marL="68580" indent="0">
              <a:buNone/>
            </a:pPr>
            <a:endParaRPr lang="en-CA" dirty="0" smtClean="0"/>
          </a:p>
          <a:p>
            <a:pPr marL="68580" indent="0">
              <a:buNone/>
            </a:pP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70405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323653"/>
            <a:ext cx="7704856" cy="961332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en-CA" dirty="0"/>
              <a:t>W</a:t>
            </a:r>
            <a:r>
              <a:rPr lang="en-CA" dirty="0" smtClean="0"/>
              <a:t>hat are some ways you could share your new learning with teachers at your school(s)?</a:t>
            </a:r>
            <a:endParaRPr lang="en-CA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984072"/>
            <a:ext cx="46805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dirty="0" smtClean="0">
                <a:solidFill>
                  <a:srgbClr val="00B0F0"/>
                </a:solidFill>
              </a:rPr>
              <a:t>Paying it Forward</a:t>
            </a:r>
            <a:endParaRPr lang="en-CA" sz="4000" dirty="0">
              <a:solidFill>
                <a:srgbClr val="00B0F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4077071"/>
            <a:ext cx="8217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000" b="1" dirty="0" smtClean="0"/>
              <a:t>Go to:</a:t>
            </a:r>
          </a:p>
          <a:p>
            <a:r>
              <a:rPr lang="en-CA" sz="2000" b="1" dirty="0" smtClean="0"/>
              <a:t>Reachingallstudents.ning.com – Learning Coach – Pay It Forward</a:t>
            </a:r>
            <a:endParaRPr lang="en-CA" sz="2000" b="1" dirty="0"/>
          </a:p>
        </p:txBody>
      </p:sp>
    </p:spTree>
    <p:extLst>
      <p:ext uri="{BB962C8B-B14F-4D97-AF65-F5344CB8AC3E}">
        <p14:creationId xmlns:p14="http://schemas.microsoft.com/office/powerpoint/2010/main" val="2748981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Next Learning Coach Meeting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985865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Today’s Agenda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Share an experience</a:t>
            </a:r>
          </a:p>
          <a:p>
            <a:r>
              <a:rPr lang="en-CA" dirty="0" smtClean="0"/>
              <a:t>Identify obstacles to learning</a:t>
            </a:r>
          </a:p>
          <a:p>
            <a:r>
              <a:rPr lang="en-CA" dirty="0" smtClean="0"/>
              <a:t>Identify habits of mind</a:t>
            </a:r>
          </a:p>
          <a:p>
            <a:r>
              <a:rPr lang="en-CA" dirty="0" smtClean="0"/>
              <a:t>Critique a lesson</a:t>
            </a:r>
          </a:p>
          <a:p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7737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024744" cy="1052736"/>
          </a:xfrm>
        </p:spPr>
        <p:txBody>
          <a:bodyPr/>
          <a:lstStyle/>
          <a:p>
            <a:r>
              <a:rPr lang="en-CA" dirty="0" smtClean="0"/>
              <a:t>Share an Experience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196752"/>
            <a:ext cx="75438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b="1" dirty="0"/>
              <a:t>Criteria</a:t>
            </a:r>
            <a:r>
              <a:rPr lang="en-CA" b="1" i="1" dirty="0"/>
              <a:t> </a:t>
            </a:r>
            <a:r>
              <a:rPr lang="en-CA" b="1" dirty="0"/>
              <a:t>for a</a:t>
            </a:r>
            <a:r>
              <a:rPr lang="en-CA" b="1" i="1" dirty="0"/>
              <a:t> meaningful experience</a:t>
            </a:r>
            <a:r>
              <a:rPr lang="en-CA" b="1" dirty="0"/>
              <a:t>. </a:t>
            </a:r>
          </a:p>
          <a:p>
            <a:pPr marL="0" indent="0">
              <a:buNone/>
            </a:pPr>
            <a:r>
              <a:rPr lang="en-US" dirty="0"/>
              <a:t>The experience:</a:t>
            </a:r>
            <a:endParaRPr lang="en-CA" dirty="0"/>
          </a:p>
          <a:p>
            <a:r>
              <a:rPr lang="en-US" dirty="0"/>
              <a:t> Is beneficial to others (others might learn an effective strategy, or a “what not to do”)</a:t>
            </a:r>
            <a:endParaRPr lang="en-CA" dirty="0"/>
          </a:p>
          <a:p>
            <a:r>
              <a:rPr lang="en-US" dirty="0"/>
              <a:t>Helps explore your understanding of the role of a learning coach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Tell which of the “commitment to inclusion” statements are championed through this experience, and articulate the alignment between the experience and the commitment statement.</a:t>
            </a:r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3466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nlakusta\AppData\Local\Microsoft\Windows\Temporary Internet Files\Content.Outlook\H2CLJJYY\phot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1760" y="1772816"/>
            <a:ext cx="4320480" cy="889168"/>
          </a:xfrm>
        </p:spPr>
        <p:txBody>
          <a:bodyPr>
            <a:normAutofit fontScale="90000"/>
          </a:bodyPr>
          <a:lstStyle/>
          <a:p>
            <a:pPr algn="ctr"/>
            <a:r>
              <a:rPr lang="en-CA" b="1" dirty="0" smtClean="0"/>
              <a:t>Strengthening Inclusive and Instructional Practices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5085184"/>
            <a:ext cx="7632848" cy="16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b="1" dirty="0" smtClean="0">
                <a:solidFill>
                  <a:schemeClr val="bg1"/>
                </a:solidFill>
              </a:rPr>
              <a:t>Infusing a new role into the system is a complex endeavor and an enormous  opportunity</a:t>
            </a:r>
          </a:p>
          <a:p>
            <a:r>
              <a:rPr lang="en-CA" b="1" i="1" dirty="0" smtClean="0">
                <a:solidFill>
                  <a:schemeClr val="bg1"/>
                </a:solidFill>
              </a:rPr>
              <a:t>Finding the “essence” is of primary importance</a:t>
            </a:r>
            <a:endParaRPr lang="en-CA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57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nlakusta\AppData\Local\Microsoft\Windows\Temporary Internet Files\Content.Outlook\H2CLJJYY\photo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92" y="4869160"/>
            <a:ext cx="9108908" cy="1986202"/>
          </a:xfrm>
        </p:spPr>
        <p:txBody>
          <a:bodyPr>
            <a:normAutofit/>
          </a:bodyPr>
          <a:lstStyle/>
          <a:p>
            <a:r>
              <a:rPr lang="en-CA" b="1" dirty="0" smtClean="0">
                <a:solidFill>
                  <a:srgbClr val="FFFF00"/>
                </a:solidFill>
              </a:rPr>
              <a:t>Coaches plant seeds in the system</a:t>
            </a:r>
          </a:p>
          <a:p>
            <a:endParaRPr lang="en-CA" b="1" dirty="0" smtClean="0">
              <a:solidFill>
                <a:srgbClr val="FFFF00"/>
              </a:solidFill>
            </a:endParaRPr>
          </a:p>
          <a:p>
            <a:r>
              <a:rPr lang="en-CA" b="1" dirty="0" smtClean="0">
                <a:solidFill>
                  <a:srgbClr val="FFFF00"/>
                </a:solidFill>
              </a:rPr>
              <a:t>Learning takes root in professional conversations and sprouts everywhere-</a:t>
            </a:r>
            <a:endParaRPr lang="en-CA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6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nlakusta\AppData\Local\Microsoft\Windows\Temporary Internet Files\Content.Outlook\H2CLJJYY\photo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6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30324"/>
            <a:ext cx="3888432" cy="2146548"/>
          </a:xfrm>
        </p:spPr>
        <p:txBody>
          <a:bodyPr>
            <a:normAutofit/>
          </a:bodyPr>
          <a:lstStyle/>
          <a:p>
            <a:r>
              <a:rPr lang="en-CA" b="1" dirty="0" smtClean="0">
                <a:solidFill>
                  <a:schemeClr val="bg1"/>
                </a:solidFill>
              </a:rPr>
              <a:t>Learning is cultivated and nurtured</a:t>
            </a:r>
          </a:p>
          <a:p>
            <a:endParaRPr lang="en-CA" b="1" dirty="0" smtClean="0">
              <a:solidFill>
                <a:schemeClr val="bg1"/>
              </a:solidFill>
            </a:endParaRPr>
          </a:p>
          <a:p>
            <a:r>
              <a:rPr lang="en-CA" b="1" dirty="0" smtClean="0">
                <a:solidFill>
                  <a:schemeClr val="bg1"/>
                </a:solidFill>
              </a:rPr>
              <a:t>Coaches are like gardeners</a:t>
            </a:r>
            <a:endParaRPr lang="en-C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58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7528682" cy="864096"/>
          </a:xfrm>
        </p:spPr>
        <p:txBody>
          <a:bodyPr/>
          <a:lstStyle/>
          <a:p>
            <a:r>
              <a:rPr lang="en-CA" b="1" dirty="0" smtClean="0"/>
              <a:t>Learn To Learn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3" y="1628800"/>
            <a:ext cx="3908780" cy="4203829"/>
          </a:xfrm>
        </p:spPr>
        <p:txBody>
          <a:bodyPr>
            <a:normAutofit/>
          </a:bodyPr>
          <a:lstStyle/>
          <a:p>
            <a:r>
              <a:rPr lang="en-CA" dirty="0" smtClean="0"/>
              <a:t>The number one characteristic of people who will be successful in the 21st century are those who know how to learn</a:t>
            </a:r>
          </a:p>
          <a:p>
            <a:pPr marL="68580" indent="0">
              <a:buNone/>
            </a:pPr>
            <a:endParaRPr lang="en-CA" dirty="0"/>
          </a:p>
        </p:txBody>
      </p:sp>
      <p:pic>
        <p:nvPicPr>
          <p:cNvPr id="9218" name="Picture 2" descr="http://georgecouros.ca/blog/wp-content/uploads/2012/07/Screen-Shot-2012-07-18-at-4.24.07-P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8332" y="2492896"/>
            <a:ext cx="4714531" cy="4362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8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7992888" cy="720080"/>
          </a:xfrm>
        </p:spPr>
        <p:txBody>
          <a:bodyPr>
            <a:normAutofit fontScale="90000"/>
          </a:bodyPr>
          <a:lstStyle/>
          <a:p>
            <a:r>
              <a:rPr lang="en-CA" b="1" dirty="0" smtClean="0"/>
              <a:t>What is the business of education?</a:t>
            </a:r>
            <a:endParaRPr lang="en-CA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556792"/>
            <a:ext cx="4104457" cy="4968552"/>
          </a:xfrm>
        </p:spPr>
        <p:txBody>
          <a:bodyPr>
            <a:normAutofit/>
          </a:bodyPr>
          <a:lstStyle/>
          <a:p>
            <a:r>
              <a:rPr lang="en-CA" dirty="0" smtClean="0"/>
              <a:t>To cultivate deep-seated and effective habits of beliefs; </a:t>
            </a:r>
          </a:p>
          <a:p>
            <a:r>
              <a:rPr lang="en-CA" dirty="0" smtClean="0"/>
              <a:t>To develop open minded preference for grounded conclusions </a:t>
            </a:r>
          </a:p>
          <a:p>
            <a:r>
              <a:rPr lang="en-CA" dirty="0" smtClean="0"/>
              <a:t>To ingrain appropriate methods of inquiry and reasoning</a:t>
            </a:r>
          </a:p>
          <a:p>
            <a:r>
              <a:rPr lang="en-CA" dirty="0" smtClean="0"/>
              <a:t>Without habits of this sort, one is not intellectually educated. </a:t>
            </a:r>
            <a:r>
              <a:rPr lang="en-CA" sz="1400" i="1" dirty="0" smtClean="0"/>
              <a:t>John Dewey, 1909, How We Think</a:t>
            </a:r>
            <a:endParaRPr lang="en-CA" sz="1400" i="1" dirty="0"/>
          </a:p>
        </p:txBody>
      </p:sp>
      <p:pic>
        <p:nvPicPr>
          <p:cNvPr id="8194" name="Picture 2" descr="C:\Users\nlakusta\AppData\Local\Microsoft\Windows\Temporary Internet Files\Content.Outlook\H2CLJJYY\photo (1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4572000" cy="530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25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654</TotalTime>
  <Words>912</Words>
  <Application>Microsoft Office PowerPoint</Application>
  <PresentationFormat>On-screen Show (4:3)</PresentationFormat>
  <Paragraphs>136</Paragraphs>
  <Slides>22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Austin</vt:lpstr>
      <vt:lpstr>Learning Coach Meeting</vt:lpstr>
      <vt:lpstr>PSD’s Commitments to Inclusion</vt:lpstr>
      <vt:lpstr>Today’s Agenda</vt:lpstr>
      <vt:lpstr>Share an Experience</vt:lpstr>
      <vt:lpstr>Strengthening Inclusive and Instructional Practices</vt:lpstr>
      <vt:lpstr>PowerPoint Presentation</vt:lpstr>
      <vt:lpstr>PowerPoint Presentation</vt:lpstr>
      <vt:lpstr>Learn To Learn</vt:lpstr>
      <vt:lpstr>What is the business of education?</vt:lpstr>
      <vt:lpstr>Metacognition</vt:lpstr>
      <vt:lpstr>Obstacles to Learning</vt:lpstr>
      <vt:lpstr>Habits of Mind</vt:lpstr>
      <vt:lpstr>Today’s Invitation</vt:lpstr>
      <vt:lpstr>Guided Reading</vt:lpstr>
      <vt:lpstr>Setting the Context</vt:lpstr>
      <vt:lpstr>Critique the Lesson</vt:lpstr>
      <vt:lpstr>Principles of Learning Summary</vt:lpstr>
      <vt:lpstr>Evidence-Based Lens</vt:lpstr>
      <vt:lpstr>Be prepared to share:</vt:lpstr>
      <vt:lpstr>Jigsaw Sharing</vt:lpstr>
      <vt:lpstr>PowerPoint Presentation</vt:lpstr>
      <vt:lpstr>Next Learning Coach Meeting</vt:lpstr>
    </vt:vector>
  </TitlesOfParts>
  <Company>PSD70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Leah Andrews</dc:creator>
  <cp:lastModifiedBy>Nicole Lakusta</cp:lastModifiedBy>
  <cp:revision>30</cp:revision>
  <dcterms:created xsi:type="dcterms:W3CDTF">2012-12-14T16:08:01Z</dcterms:created>
  <dcterms:modified xsi:type="dcterms:W3CDTF">2013-01-11T22:26:39Z</dcterms:modified>
</cp:coreProperties>
</file>